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2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D67A66-56A0-4CDF-8BFB-4DEAA9A1DE6B}" type="doc">
      <dgm:prSet loTypeId="urn:microsoft.com/office/officeart/2005/8/layout/process1" loCatId="process" qsTypeId="urn:microsoft.com/office/officeart/2005/8/quickstyle/simple1" qsCatId="simple" csTypeId="urn:microsoft.com/office/officeart/2005/8/colors/accent2_5" csCatId="accent2"/>
      <dgm:spPr/>
      <dgm:t>
        <a:bodyPr/>
        <a:lstStyle/>
        <a:p>
          <a:endParaRPr lang="ru-RU"/>
        </a:p>
      </dgm:t>
    </dgm:pt>
    <dgm:pt modelId="{594EE237-70DF-4B0B-9EB4-AFEA99215479}">
      <dgm:prSet/>
      <dgm:spPr/>
      <dgm:t>
        <a:bodyPr/>
        <a:lstStyle/>
        <a:p>
          <a:pPr algn="ctr" rtl="0"/>
          <a:r>
            <a:rPr lang="ru-RU" dirty="0" smtClean="0">
              <a:latin typeface="GungsuhChe" panose="02030609000101010101" pitchFamily="49" charset="-127"/>
              <a:ea typeface="GungsuhChe" panose="02030609000101010101" pitchFamily="49" charset="-127"/>
            </a:rPr>
            <a:t>СПАСИБО ЗА ВНИМАНИЕ</a:t>
          </a:r>
          <a:endParaRPr lang="ru-RU" dirty="0">
            <a:latin typeface="GungsuhChe" panose="02030609000101010101" pitchFamily="49" charset="-127"/>
            <a:ea typeface="GungsuhChe" panose="02030609000101010101" pitchFamily="49" charset="-127"/>
          </a:endParaRPr>
        </a:p>
      </dgm:t>
    </dgm:pt>
    <dgm:pt modelId="{0B54BF08-F3C4-4630-8164-A296C20D0CC8}" type="parTrans" cxnId="{DA2CDDF6-FC28-4433-8AC0-8EF7BB76D7F6}">
      <dgm:prSet/>
      <dgm:spPr/>
      <dgm:t>
        <a:bodyPr/>
        <a:lstStyle/>
        <a:p>
          <a:endParaRPr lang="ru-RU"/>
        </a:p>
      </dgm:t>
    </dgm:pt>
    <dgm:pt modelId="{B8A27E76-B98F-4CEB-8A62-68922E3C4BFD}" type="sibTrans" cxnId="{DA2CDDF6-FC28-4433-8AC0-8EF7BB76D7F6}">
      <dgm:prSet/>
      <dgm:spPr/>
      <dgm:t>
        <a:bodyPr/>
        <a:lstStyle/>
        <a:p>
          <a:endParaRPr lang="ru-RU"/>
        </a:p>
      </dgm:t>
    </dgm:pt>
    <dgm:pt modelId="{9819D842-356F-416F-9267-8866BD0F96F9}" type="pres">
      <dgm:prSet presAssocID="{65D67A66-56A0-4CDF-8BFB-4DEAA9A1DE6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6A248A-C78C-475F-BFB9-F2DF5E19C514}" type="pres">
      <dgm:prSet presAssocID="{594EE237-70DF-4B0B-9EB4-AFEA99215479}" presName="node" presStyleLbl="node1" presStyleIdx="0" presStyleCnt="1" custLinFactNeighborX="14436" custLinFactNeighborY="175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2CDDF6-FC28-4433-8AC0-8EF7BB76D7F6}" srcId="{65D67A66-56A0-4CDF-8BFB-4DEAA9A1DE6B}" destId="{594EE237-70DF-4B0B-9EB4-AFEA99215479}" srcOrd="0" destOrd="0" parTransId="{0B54BF08-F3C4-4630-8164-A296C20D0CC8}" sibTransId="{B8A27E76-B98F-4CEB-8A62-68922E3C4BFD}"/>
    <dgm:cxn modelId="{972255F0-B36F-466C-AFF7-1574017ABEFD}" type="presOf" srcId="{65D67A66-56A0-4CDF-8BFB-4DEAA9A1DE6B}" destId="{9819D842-356F-416F-9267-8866BD0F96F9}" srcOrd="0" destOrd="0" presId="urn:microsoft.com/office/officeart/2005/8/layout/process1"/>
    <dgm:cxn modelId="{FB350175-A444-4D32-B2F6-47DAF89947A1}" type="presOf" srcId="{594EE237-70DF-4B0B-9EB4-AFEA99215479}" destId="{306A248A-C78C-475F-BFB9-F2DF5E19C514}" srcOrd="0" destOrd="0" presId="urn:microsoft.com/office/officeart/2005/8/layout/process1"/>
    <dgm:cxn modelId="{C233995B-CFC3-4503-BA29-D6F63E1369E0}" type="presParOf" srcId="{9819D842-356F-416F-9267-8866BD0F96F9}" destId="{306A248A-C78C-475F-BFB9-F2DF5E19C514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A248A-C78C-475F-BFB9-F2DF5E19C514}">
      <dsp:nvSpPr>
        <dsp:cNvPr id="0" name=""/>
        <dsp:cNvSpPr/>
      </dsp:nvSpPr>
      <dsp:spPr>
        <a:xfrm>
          <a:off x="8334" y="0"/>
          <a:ext cx="8526065" cy="3615267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latin typeface="GungsuhChe" panose="02030609000101010101" pitchFamily="49" charset="-127"/>
              <a:ea typeface="GungsuhChe" panose="02030609000101010101" pitchFamily="49" charset="-127"/>
            </a:rPr>
            <a:t>СПАСИБО ЗА ВНИМАНИЕ</a:t>
          </a:r>
          <a:endParaRPr lang="ru-RU" sz="6500" kern="1200" dirty="0">
            <a:latin typeface="GungsuhChe" panose="02030609000101010101" pitchFamily="49" charset="-127"/>
            <a:ea typeface="GungsuhChe" panose="02030609000101010101" pitchFamily="49" charset="-127"/>
          </a:endParaRPr>
        </a:p>
      </dsp:txBody>
      <dsp:txXfrm>
        <a:off x="114222" y="105888"/>
        <a:ext cx="8314289" cy="3403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ED3C9-D167-4D19-8247-41ED48C3E157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3C30D-8F12-4D19-8468-96264502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914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85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37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997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450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58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7729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860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271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133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54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545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701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625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8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50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4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99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F20FD6-438F-4C24-819F-17A77629A09F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C461EE6-52AA-4BDB-829A-C049AAA91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9877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664" y="685799"/>
            <a:ext cx="7348654" cy="1600201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latin typeface="Arial Black" panose="020B0A04020102020204" pitchFamily="34" charset="0"/>
              </a:rPr>
              <a:t>КРЫМ – РОССИЯ НАВСЕГДА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1" y="3468029"/>
            <a:ext cx="11414861" cy="303313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</a:t>
            </a:r>
            <a:r>
              <a:rPr lang="ru-RU" sz="1400" b="1" dirty="0" smtClean="0">
                <a:solidFill>
                  <a:schemeClr val="bg1"/>
                </a:solidFill>
              </a:rPr>
              <a:t>Эпиграф</a:t>
            </a:r>
            <a:r>
              <a:rPr lang="ru-RU" sz="1400" b="1" dirty="0">
                <a:solidFill>
                  <a:schemeClr val="bg1"/>
                </a:solidFill>
              </a:rPr>
              <a:t>: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                   Союз</a:t>
            </a:r>
            <a:r>
              <a:rPr lang="ru-RU" sz="1400" dirty="0">
                <a:solidFill>
                  <a:schemeClr val="bg1"/>
                </a:solidFill>
              </a:rPr>
              <a:t>, порядок с </a:t>
            </a:r>
            <a:r>
              <a:rPr lang="ru-RU" sz="1400" dirty="0" err="1">
                <a:solidFill>
                  <a:schemeClr val="bg1"/>
                </a:solidFill>
              </a:rPr>
              <a:t>тишиною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              Идут </a:t>
            </a:r>
            <a:r>
              <a:rPr lang="ru-RU" sz="1400" dirty="0">
                <a:solidFill>
                  <a:schemeClr val="bg1"/>
                </a:solidFill>
              </a:rPr>
              <a:t>господствовать страною,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                Где </a:t>
            </a:r>
            <a:r>
              <a:rPr lang="ru-RU" sz="1400" dirty="0">
                <a:solidFill>
                  <a:schemeClr val="bg1"/>
                </a:solidFill>
              </a:rPr>
              <a:t>царствовала вечно ночь: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           Где </a:t>
            </a:r>
            <a:r>
              <a:rPr lang="ru-RU" sz="1400" dirty="0">
                <a:solidFill>
                  <a:schemeClr val="bg1"/>
                </a:solidFill>
              </a:rPr>
              <a:t>слабый свет луны считался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                           Единым </a:t>
            </a:r>
            <a:r>
              <a:rPr lang="ru-RU" sz="1400" dirty="0">
                <a:solidFill>
                  <a:schemeClr val="bg1"/>
                </a:solidFill>
              </a:rPr>
              <a:t>светом искони.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  </a:t>
            </a:r>
            <a:r>
              <a:rPr lang="ru-RU" sz="1400" dirty="0" err="1" smtClean="0">
                <a:solidFill>
                  <a:schemeClr val="bg1"/>
                </a:solidFill>
              </a:rPr>
              <a:t>Восстани</a:t>
            </a:r>
            <a:r>
              <a:rPr lang="ru-RU" sz="1400" dirty="0">
                <a:solidFill>
                  <a:schemeClr val="bg1"/>
                </a:solidFill>
              </a:rPr>
              <a:t>, Крым! Твой сон прервался.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                           Тебе </a:t>
            </a:r>
            <a:r>
              <a:rPr lang="ru-RU" sz="1400" dirty="0">
                <a:solidFill>
                  <a:schemeClr val="bg1"/>
                </a:solidFill>
              </a:rPr>
              <a:t>наступят </a:t>
            </a:r>
            <a:r>
              <a:rPr lang="ru-RU" sz="1400" dirty="0" smtClean="0">
                <a:solidFill>
                  <a:schemeClr val="bg1"/>
                </a:solidFill>
              </a:rPr>
              <a:t>ясны дни. 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Преподаватель Николаева Н. В.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32" name="Picture 8" descr="https://i.ytimg.com/vi/hI-itZLV1qg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81" y="0"/>
            <a:ext cx="4328219" cy="336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07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5383" y="166649"/>
            <a:ext cx="3976997" cy="998652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1917–1920 годы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662" y="1165302"/>
            <a:ext cx="8241962" cy="3350941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kern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kern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 идёт Гражданская война. </a:t>
            </a:r>
            <a:r>
              <a:rPr lang="ru-RU" kern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ru-RU" kern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ноября – 17 ноября 1920г. рабоче-крестьянская Красная Армия в ходе </a:t>
            </a:r>
            <a:r>
              <a:rPr lang="ru-RU" kern="1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Перекопско-Чонгарской</a:t>
            </a:r>
            <a:r>
              <a:rPr lang="ru-RU" kern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операции берёт контроль над </a:t>
            </a:r>
            <a:r>
              <a:rPr lang="ru-RU" kern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Крымом.</a:t>
            </a:r>
            <a:endParaRPr lang="ru-RU" kern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kern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</a:t>
            </a:r>
            <a:r>
              <a:rPr lang="ru-RU" sz="2400" b="1" kern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октября 1921г.</a:t>
            </a:r>
            <a:r>
              <a:rPr lang="ru-RU" kern="100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kern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составе РСФСР образована Крымская Автономная Советская Социалистическая Республика.</a:t>
            </a:r>
            <a:r>
              <a:rPr lang="ru-RU" b="1" kern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kern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После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Гражданской войны Крым вошел в состав Советского Союза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1922г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с образованием Крымской Автономной Советской Социалистической Республики в составе РСФСР. С конца 1921 г. по июнь 1941 г. – трудящиеся Крыма преобразили свой край. Был построен Керченский металлургический завод им. П. Л. Войкова. Значительно увеличилась добыча керченской железной руды, природных стройматериалов и соли; развивалась химическая промышленность. Полностью были реконструированы консервные предприятия.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628" y="-1"/>
            <a:ext cx="3776038" cy="2408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939" y="4516243"/>
            <a:ext cx="3622977" cy="23417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16244"/>
            <a:ext cx="4672361" cy="23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9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4728" y="434897"/>
            <a:ext cx="3631311" cy="56871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1941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–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1942 годы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221" y="1137425"/>
            <a:ext cx="5973067" cy="444933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12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сентября 1941г. – 9 июля 1942г. происходила битва за Крым и вторая героическая оборона Севастополя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итоге территория Крыма была оккупирована нацистской Германией и Румынией, но стойкое сопротивление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севастопольцев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отвлекло значительные германские силы от действий на Сталинградском направлении, что в итоге способствовало победе под Сталинградом и в целом в Великой Отечественной войне.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Оборона длилась 10 месяцев. Советские потери – более 200 тысяч человек. Противник стянул под Севастополь 203 тыс. чел., 780 орудий, 450 танков, 600 самолетов. Советские силы составляли: 106 тыс. чел., 606 орудий, 38 танков, 109 самолетов.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Героическая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250-дневная оборона Севастополя 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бессмертный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подвиг подземного гарнизона в керченских каменоломнях вошли в историю. 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9" y="0"/>
            <a:ext cx="5356302" cy="3479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99" y="3479180"/>
            <a:ext cx="5356302" cy="337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304" y="127206"/>
            <a:ext cx="5002911" cy="720287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/>
              <a:t>Крымская операция (8 апреля – 12 мая 1944</a:t>
            </a:r>
            <a:r>
              <a:rPr lang="ru-RU" sz="1400" b="1" dirty="0" smtClean="0"/>
              <a:t>г</a:t>
            </a:r>
            <a:r>
              <a:rPr lang="ru-RU" sz="1800" b="1" dirty="0" smtClean="0"/>
              <a:t>.)</a:t>
            </a:r>
            <a:endParaRPr lang="ru-RU" sz="18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82407" y="847493"/>
            <a:ext cx="6318754" cy="36152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осуществлялась войсками 4-го Украинского фронта и Отдельной Приморской армии во взаимодействии с Черноморским флотом и Азовской военной флотилией. Советские войска ударами с плацдармов на южном берегу Сиваша и Керченском полуострове прорвали оборону немецких войск 17-й армии, штурмом овладели Севастополем и освободили Крым.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Крымской наступательной операции Крымская операция продолжалась 35 суток, а штурм Севастополя занял три дня. 118 соединениям и частям, отличившимся при освобождении Севастополя, было присвоено почетное наименование Севастопольских. 126 бойцов и командиров получили звание Героя Советского Союза.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849" y="-1"/>
            <a:ext cx="5345151" cy="36664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37463"/>
            <a:ext cx="5345151" cy="26205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849" y="3666425"/>
            <a:ext cx="5345151" cy="31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5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2999" y="100361"/>
            <a:ext cx="5415505" cy="49957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/>
              <a:t>1954 </a:t>
            </a:r>
            <a:r>
              <a:rPr lang="ru-RU" sz="4800" b="1" dirty="0" smtClean="0"/>
              <a:t>год</a:t>
            </a:r>
            <a:endParaRPr lang="ru-RU" sz="4800" dirty="0"/>
          </a:p>
          <a:p>
            <a:pPr marL="0" indent="0" algn="ctr">
              <a:buNone/>
            </a:pPr>
            <a:r>
              <a:rPr lang="ru-RU" dirty="0" smtClean="0"/>
              <a:t>Указами </a:t>
            </a:r>
            <a:r>
              <a:rPr lang="ru-RU" dirty="0"/>
              <a:t>Верховного Совета СССР от 19 февраля и 26 апреля 1954 года, практически ровно за 60 лет до ключевых событий 2014 года, «в знак дружбы» и в честь празднования 300-летия Переяславской Рады 1654 года (то есть воссоединения России и Украины) Крым был передан из Российской СФСР в состав Украинской ССР. При этом не учитывалось волеизъявление населения Крыма, не проводились референдумы. 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158" y="100361"/>
            <a:ext cx="2780632" cy="3657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161" y="4755593"/>
            <a:ext cx="3546088" cy="21024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36"/>
            <a:ext cx="2948171" cy="42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68" y="167269"/>
            <a:ext cx="6779942" cy="5898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0" y="4248150"/>
            <a:ext cx="4667250" cy="26098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314" y="167269"/>
            <a:ext cx="3955686" cy="382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746" y="205264"/>
            <a:ext cx="6980664" cy="51956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«Третья оборона Севастополя и </a:t>
            </a:r>
            <a:r>
              <a:rPr lang="ru-RU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Крыма 2014 </a:t>
            </a:r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года</a:t>
            </a:r>
            <a:r>
              <a:rPr lang="ru-RU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045" y="869795"/>
            <a:ext cx="7612296" cy="5698273"/>
          </a:xfrm>
        </p:spPr>
        <p:txBody>
          <a:bodyPr>
            <a:normAutofit fontScale="25000" lnSpcReduction="20000"/>
          </a:bodyPr>
          <a:lstStyle/>
          <a:p>
            <a:pPr indent="0" algn="just">
              <a:lnSpc>
                <a:spcPts val="1800"/>
              </a:lnSpc>
              <a:spcAft>
                <a:spcPts val="0"/>
              </a:spcAft>
              <a:buNone/>
            </a:pPr>
            <a:r>
              <a:rPr lang="ru-RU" sz="49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4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февраля </a:t>
            </a:r>
            <a:r>
              <a:rPr lang="ru-RU" sz="4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Президиум </a:t>
            </a:r>
            <a:r>
              <a:rPr lang="ru-RU" sz="4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Верховного Совета Крыма постановил «в условиях рвения к власти групп национал-фашистского толка» инициировать проведение </a:t>
            </a:r>
            <a:r>
              <a:rPr lang="ru-RU" sz="4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общекрымского</a:t>
            </a:r>
            <a:r>
              <a:rPr lang="ru-RU" sz="4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опроса о статусе полуострова. </a:t>
            </a:r>
            <a:endParaRPr lang="ru-RU" sz="49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ts val="1800"/>
              </a:lnSpc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24 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февраля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Верховный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 Автономной Республики Крым отказался подчиняться новой нелегитимной украинской 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власти.</a:t>
            </a:r>
          </a:p>
          <a:p>
            <a:pPr indent="0" algn="just">
              <a:lnSpc>
                <a:spcPts val="1800"/>
              </a:lnSpc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6 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марта 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Верховный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 Автономной Республики Крым принял принципиальное решение войти в состав России на правах субъекта федерации.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8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ts val="1800"/>
              </a:lnSpc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11 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марта 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Верховный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Совет Автономной Республики Крым и Севастопольский городской совет приняли декларацию о независимости Автономной Республики Крым и города Севастополя. </a:t>
            </a:r>
            <a:endParaRPr lang="ru-RU" sz="4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ts val="1800"/>
              </a:lnSpc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16 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марта 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состоялся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референдум о статусе Крыма. За  воссоединение с Россией  на референдуме в Крыму проголосовали 96,77% жителей. </a:t>
            </a:r>
          </a:p>
          <a:p>
            <a:pPr indent="0" algn="just">
              <a:lnSpc>
                <a:spcPts val="1800"/>
              </a:lnSpc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17 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марта 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референдума была провозглашена Республика Крым, и в этот же день Севастопольский городской совет попросил российские власти включить город в состав Российской Федерации, как город федерального значения. </a:t>
            </a:r>
          </a:p>
          <a:p>
            <a:pPr indent="0" algn="just">
              <a:lnSpc>
                <a:spcPts val="1800"/>
              </a:lnSpc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18 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марта 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Георгиевском дворце Кремля был подписан договор о вступлении Республики Крым и города Севастополя в состав Российской Федерации на правах новых субъектов. </a:t>
            </a:r>
          </a:p>
          <a:p>
            <a:pPr indent="0" algn="just">
              <a:lnSpc>
                <a:spcPts val="1800"/>
              </a:lnSpc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21 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марта 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ратифицирован Федеральный Конституционный Закон «О принятии в Российскую Федерацию Республики Крым и образовании в составе Российской Федерации новых субъектов – Республики Крым и города федерального значения Севастополя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ыл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 Крымский федеральный 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округ.</a:t>
            </a:r>
          </a:p>
          <a:p>
            <a:pPr indent="0" algn="just">
              <a:lnSpc>
                <a:spcPts val="1800"/>
              </a:lnSpc>
              <a:spcAft>
                <a:spcPts val="0"/>
              </a:spcAft>
              <a:buNone/>
            </a:pP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Крым и город федерального значения Севастополь включены в перечень субъектов РФ в Конституции России.</a:t>
            </a:r>
            <a:endParaRPr lang="ru-RU" sz="4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075" y="0"/>
            <a:ext cx="4352925" cy="27878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394" y="3313771"/>
            <a:ext cx="4430286" cy="354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560869"/>
              </p:ext>
            </p:extLst>
          </p:nvPr>
        </p:nvGraphicFramePr>
        <p:xfrm>
          <a:off x="684212" y="685800"/>
          <a:ext cx="8534400" cy="3615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81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51" y="23037"/>
            <a:ext cx="6296451" cy="11389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Общая характеристика </a:t>
            </a:r>
            <a:endParaRPr lang="ru-RU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66551" y="1854531"/>
            <a:ext cx="6133172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площадь Крымского полуострова – 27 000 км².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Крым обладает уникальным местоположением, разнообразным рельефом (горы высотой до 1545 м на юге и равнинная степь на севере) и разнообразным климатом (сухой умеренно-континентальный на севере и субтропический на южном берегу).</a:t>
            </a:r>
          </a:p>
          <a:p>
            <a:pPr marL="0" algn="just" defTabSz="914400">
              <a:buClrTx/>
              <a:buSzTx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полуострова, по наиболее распространенной версии, происходит от тюркского слова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кырым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вал, стена, ров. До XIII века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полуостров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носил название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Таврика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 имени проживавших здесь древних племен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тавров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с XIII века – Крымский улус. С XV века полуостров стали называть Таврией,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его вхождения в состав России в 1783г. – Тавридой</a:t>
            </a:r>
            <a:r>
              <a:rPr lang="ru-RU" sz="1800" dirty="0"/>
              <a:t>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723" y="1398670"/>
            <a:ext cx="5792277" cy="434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941" y="216415"/>
            <a:ext cx="7144486" cy="1188639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рещение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932" y="1405053"/>
            <a:ext cx="6155473" cy="46835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987 г.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войсках византийского императора вспыхнул бунт. Он обратился к Владимиру с просьбой о помощи. Князь согласился послать войско, но потребовал в жены сестру императора Анну. В ответ император потребовал, чтобы Владимир принял христианство и крестил свою страну. В 988г. были сброшены в Днепр идолы всех языческих богов во главе с Перуном. Владимир с византийскими священниками устроили массовое крещение.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Херсонес Таврический был основан греками в 6 веке до н.э. и просуществовал еще почти 2 тысячи лет. Его руины расположены на территории Севастополя.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«Повести временных лет» о крещении князя Владимира сказано следующее: «Крестился же он в церкви святого Василия, а стоит церковь та в городе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Корсуни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посреди града, где собираются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корсунцы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торг».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images.myshared.ru/57809/slid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83" y="0"/>
            <a:ext cx="4103649" cy="30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ages.myshared.ru/177252/slide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04" y="3077737"/>
            <a:ext cx="5460245" cy="363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18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0983" y="138358"/>
            <a:ext cx="5995368" cy="876403"/>
          </a:xfrm>
        </p:spPr>
        <p:txBody>
          <a:bodyPr/>
          <a:lstStyle/>
          <a:p>
            <a:pPr algn="ctr"/>
            <a:r>
              <a:rPr lang="ru-RU" dirty="0" smtClean="0">
                <a:latin typeface="Constantia" panose="02030602050306030303" pitchFamily="18" charset="0"/>
              </a:rPr>
              <a:t>Крымское ханство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014761"/>
            <a:ext cx="6341056" cy="25647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13 век </a:t>
            </a:r>
            <a:r>
              <a:rPr lang="ru-RU" sz="16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ознаменован вторжением монгольских племен</a:t>
            </a:r>
          </a:p>
          <a:p>
            <a:pPr marL="0" indent="0">
              <a:buNone/>
            </a:pPr>
            <a:r>
              <a:rPr lang="ru-RU" sz="1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1223 год – </a:t>
            </a:r>
            <a:r>
              <a:rPr lang="ru-RU" sz="16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первое появление татар в Крыму</a:t>
            </a:r>
          </a:p>
          <a:p>
            <a:pPr marL="0" indent="0">
              <a:buNone/>
            </a:pPr>
            <a:r>
              <a:rPr lang="ru-RU" sz="1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1233 год – </a:t>
            </a:r>
            <a:r>
              <a:rPr lang="ru-RU" sz="16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набег монголов на </a:t>
            </a:r>
            <a:r>
              <a:rPr lang="ru-RU" sz="1600" dirty="0" err="1" smtClean="0">
                <a:latin typeface="Constantia" panose="02030602050306030303" pitchFamily="18" charset="0"/>
                <a:cs typeface="Times New Roman" panose="02020603050405020304" pitchFamily="18" charset="0"/>
              </a:rPr>
              <a:t>Сугдею</a:t>
            </a:r>
            <a:r>
              <a:rPr lang="ru-RU" sz="16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(ныне – Судак)</a:t>
            </a:r>
          </a:p>
          <a:p>
            <a:pPr marL="0" indent="0">
              <a:buNone/>
            </a:pPr>
            <a:r>
              <a:rPr lang="ru-RU" sz="1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1239 год – </a:t>
            </a:r>
            <a:r>
              <a:rPr lang="ru-RU" sz="16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завоевание Крыма татаро-монгольским войском хана Батыя. Степной Крым становится частью (улусом) Золотой Орды</a:t>
            </a:r>
          </a:p>
          <a:p>
            <a:pPr marL="0" indent="0">
              <a:buNone/>
            </a:pPr>
            <a:r>
              <a:rPr lang="ru-RU" sz="1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1441 год – </a:t>
            </a:r>
            <a:r>
              <a:rPr lang="ru-RU" sz="16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образование независимого Крымского ханства</a:t>
            </a:r>
          </a:p>
          <a:p>
            <a:pPr marL="0" indent="0">
              <a:buNone/>
            </a:pPr>
            <a:r>
              <a:rPr lang="ru-RU" sz="1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1475 год – </a:t>
            </a:r>
            <a:r>
              <a:rPr lang="ru-RU" sz="16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Крымское ханство попадает в вассальную зависимость от Османской империи </a:t>
            </a:r>
            <a:endParaRPr lang="ru-RU" sz="1600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upload.wikimedia.org/wikipedia/ru/a/af/%D0%9A%D1%80%D1%8B%D0%BC%D1%81%D0%BA%D0%B8%D0%B9_%D0%BF%D0%BE%D0%BB%D1%83%D0%BE%D1%81%D1%82%D1%80%D0%BE%D0%B2_%D0%B2_%D1%81%D0%B5%D1%80%D0%B5%D0%B4%D0%B8%D0%BD%D0%B5_XV_%D0%B2%D0%B5%D0%BA%D0%B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269" y="116740"/>
            <a:ext cx="5029200" cy="33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9" y="3925229"/>
            <a:ext cx="5664820" cy="2883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440" y="3579540"/>
            <a:ext cx="4954858" cy="322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5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394835"/>
            <a:ext cx="7556539" cy="86525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Gabriola" panose="04040605051002020D02" pitchFamily="82" charset="0"/>
              </a:rPr>
              <a:t>Кучук-кайнарджийский договор</a:t>
            </a:r>
            <a:endParaRPr lang="ru-RU" b="1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6953" y="1544444"/>
            <a:ext cx="6195699" cy="49790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1774 год -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Кючук-Кайнарджийский мирный договор стал завершением второй (1768-1774) из шести русско-турецких войн 18-19 веков, которые Россия вела за выход к Черному морю и обладание Крымом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отошли земли между Днепром и Бугом, Азов в устье Дона, Керчь и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Еникале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Кинбурн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на Северном Кавказе – земли до Кубани,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Кабарда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Крым стал независимым от Турции</a:t>
            </a:r>
          </a:p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получила право строить флот на Черном море, торговые суда – проходить через проливы Босфор и Дарданеллы</a:t>
            </a:r>
          </a:p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получила право выступать в качестве защитника христианских народов Османской империи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8098"/>
            <a:ext cx="2936953" cy="3679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047" y="-1"/>
            <a:ext cx="2936953" cy="31780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2948" y="3345366"/>
            <a:ext cx="2719052" cy="35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7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921" y="546409"/>
            <a:ext cx="7494665" cy="31557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долгих русско-турецких войн 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1783 году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Крым был включен в состав Российской империи и стал часть её Таврической губернии.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апреля 1783 года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императрицей Екатериной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подписан Манифест о присоединении Крыма к Российской империи.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присоединением Крыма на полуострове начинается бурное развитие промышленности и торговли, неразрывно связанные с именем первого наместника князя Потемкина.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мая 1783 года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запланировано основание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Симферополя (строительство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началось в 1784 году). У небольшого городка Ак-Мечеть строится город, ставший центром Таврической области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3 (14) июня 1783 года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основан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Севастополь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– морская крепость юга России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17" y="3410767"/>
            <a:ext cx="2706958" cy="3483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780" y="3410766"/>
            <a:ext cx="2568498" cy="34472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586" y="0"/>
            <a:ext cx="4123861" cy="2642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866" y="3410766"/>
            <a:ext cx="2609385" cy="3447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3695" y="3410766"/>
            <a:ext cx="2428643" cy="34472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35658" y="6512311"/>
            <a:ext cx="1639229" cy="3456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Ф</a:t>
            </a:r>
            <a:r>
              <a:rPr lang="ru-RU" sz="1600" dirty="0" smtClean="0">
                <a:solidFill>
                  <a:schemeClr val="bg1"/>
                </a:solidFill>
              </a:rPr>
              <a:t>. Ф. </a:t>
            </a:r>
            <a:r>
              <a:rPr lang="ru-RU" sz="1600" dirty="0">
                <a:solidFill>
                  <a:schemeClr val="bg1"/>
                </a:solidFill>
              </a:rPr>
              <a:t>У</a:t>
            </a:r>
            <a:r>
              <a:rPr lang="ru-RU" sz="1600" dirty="0" smtClean="0">
                <a:solidFill>
                  <a:schemeClr val="bg1"/>
                </a:solidFill>
              </a:rPr>
              <a:t>шаков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46488" y="6512311"/>
            <a:ext cx="1773044" cy="34568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А. В. Суворов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801922" y="6512311"/>
            <a:ext cx="1750741" cy="3456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Г. А. Потемкин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3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919" y="194113"/>
            <a:ext cx="5181330" cy="83179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Gabriola" panose="04040605051002020D02" pitchFamily="82" charset="0"/>
              </a:rPr>
              <a:t>Крымская война (1853 – 1856)</a:t>
            </a:r>
            <a:endParaRPr lang="ru-RU" b="1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105" y="1115122"/>
            <a:ext cx="6742500" cy="29996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1853г. началась война с Турцией (к которой присоединились Англия и Франция) из-за обострений отношений из-за режима проливов, а также стремления Турции и стран Европы ослабить влияние России на Балканах.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17 октября 1854 по 9 сентября 1855 англо-франко-турецкая коалиция осаждает Севастополь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Это </a:t>
            </a: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первая оборона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Севастополя.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349 дней продолжалась оборона города   под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командованием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вице-адмиралов В.А. Корнилова и П.С. Нахимова,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контр-адмирала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В.И. Истомина. Война разрушила город  до основания, но и прославила его на весь мир</a:t>
            </a: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968" y="3579540"/>
            <a:ext cx="4373032" cy="32784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0" y="0"/>
            <a:ext cx="2381250" cy="34099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5484" y="3019658"/>
            <a:ext cx="1773044" cy="3902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В. И. Истомин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270322"/>
            <a:ext cx="3389971" cy="25876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433" y="3579539"/>
            <a:ext cx="2628900" cy="327845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73805" y="6579217"/>
            <a:ext cx="1672683" cy="27878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В. А. Корнилов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6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101" y="1"/>
            <a:ext cx="6309900" cy="3434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4781"/>
            <a:ext cx="5882100" cy="42932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882100" cy="2564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101" y="3434577"/>
            <a:ext cx="6309900" cy="342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384" y="412594"/>
            <a:ext cx="6590371" cy="3222703"/>
          </a:xfrm>
        </p:spPr>
        <p:txBody>
          <a:bodyPr>
            <a:normAutofit/>
          </a:bodyPr>
          <a:lstStyle/>
          <a:p>
            <a:pPr indent="0" algn="just">
              <a:lnSpc>
                <a:spcPts val="1800"/>
              </a:lnSpc>
              <a:spcAft>
                <a:spcPts val="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В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эпоху «Великих реформ» 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XIX века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население Крыма удвоилось. Большое влияние на развитие экономики края оказало строительство железных дорог до Севастополя, Феодосии и Керчи. </a:t>
            </a:r>
            <a:endParaRPr lang="ru-RU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ts val="1800"/>
              </a:lnSpc>
              <a:spcAft>
                <a:spcPts val="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Крым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протяжении XIX-XX веков стал местом  паломничества писателей, поэтов, художников, композиторов. </a:t>
            </a:r>
            <a:endParaRPr lang="ru-RU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ts val="18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Памятные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места связаны с именами А.С. Пушкина, Л.Н. Толстого, А.П. Чехова, И.К. Айвазовского, А.И. Куинджи, И.И. Левитана, И.А. Бунина, М. А. Волошина, А. С. Грина, С.С. Прокофьева и мн. др.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0" y="0"/>
            <a:ext cx="2381250" cy="2771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36" y="0"/>
            <a:ext cx="2330605" cy="2771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0" y="3523777"/>
            <a:ext cx="2095500" cy="33342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6361" y="3523780"/>
            <a:ext cx="2494389" cy="33342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468" y="3523783"/>
            <a:ext cx="2298894" cy="33342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2278" y="3523781"/>
            <a:ext cx="2395189" cy="33342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327" y="3523782"/>
            <a:ext cx="2380672" cy="33342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384" y="6377153"/>
            <a:ext cx="2199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С. Прокофьев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861" y="6361764"/>
            <a:ext cx="1792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А. Волошин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5559" y="6377153"/>
            <a:ext cx="2292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 К. Айвазовский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1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368</TotalTime>
  <Words>810</Words>
  <Application>Microsoft Office PowerPoint</Application>
  <PresentationFormat>Широкоэкранный</PresentationFormat>
  <Paragraphs>67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8" baseType="lpstr">
      <vt:lpstr>GungsuhChe</vt:lpstr>
      <vt:lpstr>Arial</vt:lpstr>
      <vt:lpstr>Arial Black</vt:lpstr>
      <vt:lpstr>Calibri</vt:lpstr>
      <vt:lpstr>Cambria Math</vt:lpstr>
      <vt:lpstr>Century Gothic</vt:lpstr>
      <vt:lpstr>Constantia</vt:lpstr>
      <vt:lpstr>Gabriola</vt:lpstr>
      <vt:lpstr>Helvetica</vt:lpstr>
      <vt:lpstr>Times New Roman</vt:lpstr>
      <vt:lpstr>Wingdings 3</vt:lpstr>
      <vt:lpstr>Сектор</vt:lpstr>
      <vt:lpstr>КРЫМ – РОССИЯ НАВСЕГДА</vt:lpstr>
      <vt:lpstr>Общая характеристика </vt:lpstr>
      <vt:lpstr>Крещение руси</vt:lpstr>
      <vt:lpstr>Крымское ханство</vt:lpstr>
      <vt:lpstr>Кучук-кайнарджийский договор</vt:lpstr>
      <vt:lpstr>Презентация PowerPoint</vt:lpstr>
      <vt:lpstr>Крымская война (1853 – 1856)</vt:lpstr>
      <vt:lpstr>Презентация PowerPoint</vt:lpstr>
      <vt:lpstr>Презентация PowerPoint</vt:lpstr>
      <vt:lpstr>1917–1920 годы</vt:lpstr>
      <vt:lpstr>1941–1942 годы</vt:lpstr>
      <vt:lpstr>Крымская операция (8 апреля – 12 мая 1944г.)</vt:lpstr>
      <vt:lpstr>Презентация PowerPoint</vt:lpstr>
      <vt:lpstr>Презентация PowerPoint</vt:lpstr>
      <vt:lpstr>«Третья оборона Севастополя и Крыма 2014 года»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Nataly</dc:creator>
  <cp:lastModifiedBy>Nataly</cp:lastModifiedBy>
  <cp:revision>41</cp:revision>
  <dcterms:created xsi:type="dcterms:W3CDTF">2016-05-16T12:47:58Z</dcterms:created>
  <dcterms:modified xsi:type="dcterms:W3CDTF">2022-02-08T17:20:35Z</dcterms:modified>
</cp:coreProperties>
</file>