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1" r:id="rId3"/>
    <p:sldId id="329" r:id="rId4"/>
    <p:sldId id="320" r:id="rId5"/>
    <p:sldId id="292" r:id="rId6"/>
    <p:sldId id="322" r:id="rId7"/>
    <p:sldId id="316" r:id="rId8"/>
    <p:sldId id="323" r:id="rId9"/>
    <p:sldId id="334" r:id="rId10"/>
    <p:sldId id="335" r:id="rId11"/>
    <p:sldId id="336" r:id="rId12"/>
    <p:sldId id="337" r:id="rId13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1E926-D638-4434-9C6D-F29F97DD41E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118A9-A673-424A-823F-7406A10F15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760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DC513-5D0F-49CF-A828-74893E40A469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8F642-34C2-4744-BE15-FF85357912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51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6D1-2DCD-438B-ACF5-0A88C9BB870F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1955-38B4-4570-8D01-5DFE365338B6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2690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1955-38B4-4570-8D01-5DFE365338B6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02583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1955-38B4-4570-8D01-5DFE365338B6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7006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1955-38B4-4570-8D01-5DFE365338B6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97980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1955-38B4-4570-8D01-5DFE365338B6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0178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BA77-376F-4F6A-9517-355854438DF3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E993-5AEB-4E02-8E33-F52514883DF0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DE22-A9EE-4201-8B40-C7AFACE93065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8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1D61-4FD9-4861-BA35-572EEE5CBAB8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9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4428-232E-4621-9708-C91018CD39AE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2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D1FA-0A2A-4587-A2FC-47DAD8E89069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6B2D-13DB-49E3-AF8F-07484BC8085F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5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E832-634E-468D-A856-5BE9337D4AE9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1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2EE1-6B06-4C2E-8978-CAA9C85D7057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3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4B63D-1FE8-41DB-BD09-D4DFC1A3B420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5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71955-38B4-4570-8D01-5DFE365338B6}" type="datetime1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3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052" y="220718"/>
            <a:ext cx="10935664" cy="2606053"/>
          </a:xfrm>
        </p:spPr>
        <p:txBody>
          <a:bodyPr>
            <a:normAutofit fontScale="90000"/>
          </a:bodyPr>
          <a:lstStyle/>
          <a:p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ГБПОУ РК «БТТ»</a:t>
            </a: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 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НАСТАВНИЧЕСТВО В ОБРАЗОВАНИИ </a:t>
            </a:r>
            <a:b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ПЕДАГОГ-ПЕДАГОГ</a:t>
            </a:r>
            <a:b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http://images.ua.prom.st/205478849_w200_h200_obuchenie_obucheni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31" y="3545659"/>
            <a:ext cx="4327569" cy="35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5298" y="3268927"/>
            <a:ext cx="6137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325139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Этапы наставничества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4310" y="2029690"/>
            <a:ext cx="10018713" cy="3124201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1-­й этап – адаптационный</a:t>
            </a:r>
            <a:endParaRPr lang="ru-RU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  Самый сложный период, как для новичка, так и для помогающих ему адаптироваться коллег.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</a:t>
            </a:r>
            <a:r>
              <a:rPr lang="ru-RU" dirty="0">
                <a:solidFill>
                  <a:srgbClr val="002060"/>
                </a:solidFill>
              </a:rPr>
              <a:t>: предупредить разочарование и конфликты, поддержать педагога эмоционально, укрепить веру в себя.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Этапы наставничества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4310" y="2015835"/>
            <a:ext cx="10018713" cy="3124201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2 этап -основной (проектировочный)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  Процесс развития профессиональных умений, накопления опыта, поиска лучших методов и приемов работы с детьми, формирования своего стиля в работе, авторитета среди детей, родителей, коллег.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Этапы наставничества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98165" y="2182089"/>
            <a:ext cx="10018713" cy="3124201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3 этап -контрольно-оценочный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  Складывается система работы, имеются собственные разработки. 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 Педагог  внедряет в свою работу новые технологии, самостоятельно участвует в конкурсах  и олимпиадах, разрабатывает проекты….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385" y="4315624"/>
            <a:ext cx="4096693" cy="2542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8938" y="567558"/>
            <a:ext cx="7204841" cy="6164318"/>
          </a:xfrm>
        </p:spPr>
        <p:txBody>
          <a:bodyPr>
            <a:no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"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-apple-system"/>
              </a:rPr>
              <a:t>Наставничество в широком смысле слова сопровождает нас всю жизнь и начинается с наших родителей. Причем это наставничество - не профессиональное, а морально-нравственное, и оно передается не нравоучениями, а личным примером. Это чрезвычайно важная вещь, мы даже не осознаем этого. Мы просто ведем себя так, как люди, которые нас окружают и которые являются авторитетом для нас. И это, прежде всего, наши родители, бабушки, дедушки", - сказал Путин во время открытого урока "Разговор о важном" с калининградскими школьниками.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18ACF8B-BC42-BC20-1A8D-C9D86651C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89" y="2078801"/>
            <a:ext cx="4122149" cy="254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747841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206" y="237566"/>
            <a:ext cx="10018713" cy="1044388"/>
          </a:xfrm>
          <a:solidFill>
            <a:schemeClr val="accent2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наставничества в рамках педагог - педагог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4310" y="1488141"/>
            <a:ext cx="10018713" cy="4303059"/>
          </a:xfrm>
        </p:spPr>
        <p:txBody>
          <a:bodyPr>
            <a:noAutofit/>
          </a:bodyPr>
          <a:lstStyle/>
          <a:p>
            <a:pPr marL="0" inden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условия для профессиональной адаптации молодых педагогов в коллективе</a:t>
            </a:r>
          </a:p>
          <a:p>
            <a:pPr marL="0" inden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Выявить затруднения в профессиональной практике и принять меры по их предупреждению в дальнейшей работе</a:t>
            </a:r>
          </a:p>
          <a:p>
            <a:pPr marL="0" inden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постепенное вовлечение молодых педагогов  во все сферы жизни</a:t>
            </a:r>
          </a:p>
          <a:p>
            <a:pPr marL="0" inden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Включить молодых педагогов  в исследовательскую деятельность.</a:t>
            </a:r>
          </a:p>
          <a:p>
            <a:pPr marL="0" inden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Способствовать формированию творческой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дивидуальности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молодого педагога</a:t>
            </a:r>
          </a:p>
          <a:p>
            <a:pPr marL="0" inden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профессиональное мышление и готовность к инновационным преобразованиям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9711" y="283780"/>
            <a:ext cx="10499834" cy="132430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Наставничество - возрождение старой практики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55379"/>
            <a:ext cx="10018713" cy="4729655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Под </a:t>
            </a:r>
            <a:r>
              <a:rPr lang="ru-RU" b="1" dirty="0">
                <a:solidFill>
                  <a:srgbClr val="002060"/>
                </a:solidFill>
              </a:rPr>
              <a:t>наставничеством</a:t>
            </a:r>
            <a:r>
              <a:rPr lang="ru-RU" dirty="0">
                <a:solidFill>
                  <a:srgbClr val="002060"/>
                </a:solidFill>
              </a:rPr>
              <a:t> понимается поддержка молодого человека (учащегося, студента, молодого специалиста), способствующая более эффективному распределению личностных ресурсов, самореализации, формированию  активной  профессиональной  позиции. </a:t>
            </a:r>
          </a:p>
          <a:p>
            <a:r>
              <a:rPr lang="ru-RU" b="1" dirty="0">
                <a:solidFill>
                  <a:srgbClr val="002060"/>
                </a:solidFill>
              </a:rPr>
              <a:t>Технология наставничества </a:t>
            </a:r>
            <a:r>
              <a:rPr lang="ru-RU" dirty="0">
                <a:solidFill>
                  <a:srgbClr val="002060"/>
                </a:solidFill>
              </a:rPr>
              <a:t>подразумевает постановку реальных задач, путей их достижения, методологическое, информационное и технологическое обеспечение этого процесса, взаимную заинтересованность сторон, административный контроль за процессом и наличие методики оценки результатов.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90356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875" y="554182"/>
            <a:ext cx="10018713" cy="1103586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chemeClr val="accent3">
                    <a:lumMod val="50000"/>
                  </a:schemeClr>
                </a:solidFill>
              </a:rPr>
              <a:t>Суть наставничества </a:t>
            </a:r>
            <a:endParaRPr lang="ru-RU" sz="6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1991" y="1745673"/>
            <a:ext cx="9926158" cy="188469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b="0" dirty="0">
                <a:solidFill>
                  <a:srgbClr val="002060"/>
                </a:solidFill>
              </a:rPr>
              <a:t>передача богатого личного опыта профессиональной деятельности молодому человеку, в ускорении его адаптации к профессиональной деятельности, оказание помощи и поддержки.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Термин "наставлять" имеет значение "давая советы, учить чему-то; приводить, направлять, нацеливать и т. д.  в нужном направлении; направлять"</a:t>
            </a:r>
            <a:endParaRPr lang="ru-RU" dirty="0"/>
          </a:p>
          <a:p>
            <a:pPr marL="0" indent="0">
              <a:lnSpc>
                <a:spcPct val="100000"/>
              </a:lnSpc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07711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25669"/>
            <a:ext cx="10018713" cy="520262"/>
          </a:xfrm>
        </p:spPr>
        <p:txBody>
          <a:bodyPr>
            <a:normAutofit fontScale="90000"/>
          </a:bodyPr>
          <a:lstStyle/>
          <a:p>
            <a:r>
              <a:rPr lang="ru-RU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Sylfaen" pitchFamily="18" charset="0"/>
              </a:rPr>
              <a:t>Каким должен быть наставник?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7731" y="1056291"/>
            <a:ext cx="10182172" cy="5617780"/>
          </a:xfrm>
        </p:spPr>
        <p:txBody>
          <a:bodyPr>
            <a:normAutofit/>
          </a:bodyPr>
          <a:lstStyle/>
          <a:p>
            <a:pPr marL="468312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v"/>
              <a:defRPr/>
            </a:pPr>
            <a:r>
              <a:rPr lang="ru-RU" b="1" dirty="0">
                <a:solidFill>
                  <a:srgbClr val="002060"/>
                </a:solidFill>
                <a:latin typeface="Sylfaen" pitchFamily="18" charset="0"/>
              </a:rPr>
              <a:t>Быть наставником, значит обладать рядом качеств, таких как:</a:t>
            </a:r>
          </a:p>
          <a:p>
            <a:pPr marL="925512" lvl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2060"/>
                </a:solidFill>
                <a:latin typeface="Sylfaen" pitchFamily="18" charset="0"/>
              </a:rPr>
              <a:t>Уверенность в себе;</a:t>
            </a:r>
          </a:p>
          <a:p>
            <a:pPr marL="925512" lvl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2060"/>
                </a:solidFill>
                <a:latin typeface="Sylfaen" pitchFamily="18" charset="0"/>
              </a:rPr>
              <a:t>Стрессоустойчивость;</a:t>
            </a:r>
          </a:p>
          <a:p>
            <a:pPr marL="925512" lvl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2060"/>
                </a:solidFill>
                <a:latin typeface="Sylfaen" pitchFamily="18" charset="0"/>
              </a:rPr>
              <a:t>Коммуникабельность;</a:t>
            </a:r>
          </a:p>
          <a:p>
            <a:pPr marL="925512" lvl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2060"/>
                </a:solidFill>
                <a:latin typeface="Sylfaen" pitchFamily="18" charset="0"/>
              </a:rPr>
              <a:t>Толерантность;</a:t>
            </a:r>
          </a:p>
          <a:p>
            <a:pPr marL="925512" lvl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2060"/>
                </a:solidFill>
                <a:latin typeface="Sylfaen" pitchFamily="18" charset="0"/>
              </a:rPr>
              <a:t>Ответственность;</a:t>
            </a:r>
          </a:p>
          <a:p>
            <a:pPr marL="925512" lvl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2060"/>
                </a:solidFill>
                <a:latin typeface="Sylfaen" pitchFamily="18" charset="0"/>
              </a:rPr>
              <a:t>Гибкость мышления;</a:t>
            </a:r>
          </a:p>
          <a:p>
            <a:pPr marL="925512" lvl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2060"/>
                </a:solidFill>
                <a:latin typeface="Sylfaen" pitchFamily="18" charset="0"/>
              </a:rPr>
              <a:t>Пунктуальность;</a:t>
            </a:r>
          </a:p>
          <a:p>
            <a:pPr marL="925512" lvl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2060"/>
                </a:solidFill>
                <a:latin typeface="Sylfaen" pitchFamily="18" charset="0"/>
              </a:rPr>
              <a:t>Лидерство;</a:t>
            </a:r>
          </a:p>
          <a:p>
            <a:pPr marL="925512" lvl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2060"/>
                </a:solidFill>
                <a:latin typeface="Sylfaen" pitchFamily="18" charset="0"/>
              </a:rPr>
              <a:t>Уметь слушать и слышать собеседника;</a:t>
            </a:r>
          </a:p>
          <a:p>
            <a:pPr marL="925512" lvl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2060"/>
                </a:solidFill>
                <a:latin typeface="Sylfaen" pitchFamily="18" charset="0"/>
              </a:rPr>
              <a:t>Компетентность(знание нормативно-правовой базы образовательной организации, традиций и неформальных правил)</a:t>
            </a:r>
          </a:p>
          <a:p>
            <a:pPr marL="182562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defRPr/>
            </a:pPr>
            <a:endParaRPr lang="ru-RU" b="1" dirty="0">
              <a:solidFill>
                <a:srgbClr val="002060"/>
              </a:solidFill>
              <a:latin typeface="Sylfaen" pitchFamily="18" charset="0"/>
            </a:endParaRPr>
          </a:p>
          <a:p>
            <a:pPr marL="468312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v"/>
              <a:defRPr/>
            </a:pPr>
            <a:r>
              <a:rPr lang="ru-RU" b="1" dirty="0">
                <a:solidFill>
                  <a:srgbClr val="002060"/>
                </a:solidFill>
                <a:latin typeface="Sylfaen" pitchFamily="18" charset="0"/>
              </a:rPr>
              <a:t>Важно! Работа наставника может проводиться как группой так и индивидуально, нужно быть готовым к нестандартным ситуациям и обладать способностью </a:t>
            </a:r>
            <a:r>
              <a:rPr lang="ru-RU" b="1" dirty="0">
                <a:solidFill>
                  <a:schemeClr val="tx2"/>
                </a:solidFill>
                <a:latin typeface="Sylfaen" pitchFamily="18" charset="0"/>
              </a:rPr>
              <a:t>найти положительный выход из них.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ru-RU" dirty="0">
              <a:latin typeface="Sylfae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05287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68014"/>
            <a:ext cx="10018713" cy="100899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Какие проблемы решит наставничество в общеобразовательной организации 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55835"/>
            <a:ext cx="10018713" cy="4729656"/>
          </a:xfrm>
        </p:spPr>
        <p:txBody>
          <a:bodyPr>
            <a:normAutofit/>
          </a:bodyPr>
          <a:lstStyle/>
          <a:p>
            <a:r>
              <a:rPr lang="ru-RU" sz="2600" dirty="0">
                <a:solidFill>
                  <a:srgbClr val="002060"/>
                </a:solidFill>
              </a:rPr>
              <a:t>Решит  проблемы с  успеваемостью </a:t>
            </a:r>
          </a:p>
          <a:p>
            <a:r>
              <a:rPr lang="ru-RU" sz="2600" dirty="0">
                <a:solidFill>
                  <a:srgbClr val="002060"/>
                </a:solidFill>
              </a:rPr>
              <a:t>Позволит «молодому»  педагогу безболезненно  влиться в  коллективе , м.п. необходимо  комфортное самоощущение. </a:t>
            </a:r>
          </a:p>
          <a:p>
            <a:r>
              <a:rPr lang="ru-RU" sz="2600" dirty="0">
                <a:solidFill>
                  <a:srgbClr val="002060"/>
                </a:solidFill>
              </a:rPr>
              <a:t>Наставник  (Это и клуб по интересам, и друг с определенной субординацией, и </a:t>
            </a:r>
            <a:r>
              <a:rPr lang="ru-RU" sz="2600" dirty="0" err="1">
                <a:solidFill>
                  <a:srgbClr val="002060"/>
                </a:solidFill>
              </a:rPr>
              <a:t>мотиватор</a:t>
            </a:r>
            <a:r>
              <a:rPr lang="ru-RU" sz="2600" dirty="0">
                <a:solidFill>
                  <a:srgbClr val="002060"/>
                </a:solidFill>
              </a:rPr>
              <a:t> и человек, в чей реальный опыт успеха веришь (в отличие от </a:t>
            </a:r>
            <a:r>
              <a:rPr lang="ru-RU" sz="2600" dirty="0" err="1">
                <a:solidFill>
                  <a:srgbClr val="002060"/>
                </a:solidFill>
              </a:rPr>
              <a:t>блогеров</a:t>
            </a:r>
            <a:r>
              <a:rPr lang="ru-RU" sz="2600" dirty="0">
                <a:solidFill>
                  <a:srgbClr val="002060"/>
                </a:solidFill>
              </a:rPr>
              <a:t> на </a:t>
            </a:r>
            <a:r>
              <a:rPr lang="ru-RU" sz="2600" dirty="0" err="1">
                <a:solidFill>
                  <a:srgbClr val="002060"/>
                </a:solidFill>
              </a:rPr>
              <a:t>YouTube</a:t>
            </a:r>
            <a:r>
              <a:rPr lang="ru-RU" sz="2600" dirty="0">
                <a:solidFill>
                  <a:srgbClr val="002060"/>
                </a:solidFill>
              </a:rPr>
              <a:t>, которые никак не могут доказать свой успех).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5670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197" y="625744"/>
            <a:ext cx="10578661" cy="56755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Какие проблемы решит наставничество в образовательной организации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170" name="Picture 2" descr="https://frmall.ru/upload/iblock/99a/99a46294c529a1eefadae67a914695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6617" y="1336530"/>
            <a:ext cx="9448799" cy="5314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8628038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828289" y="216270"/>
            <a:ext cx="11160512" cy="5876989"/>
            <a:chOff x="828289" y="216270"/>
            <a:chExt cx="11160512" cy="5876989"/>
          </a:xfrm>
        </p:grpSpPr>
        <p:cxnSp>
          <p:nvCxnSpPr>
            <p:cNvPr id="15373" name="AutoShape 15"/>
            <p:cNvCxnSpPr>
              <a:cxnSpLocks noChangeShapeType="1"/>
            </p:cNvCxnSpPr>
            <p:nvPr/>
          </p:nvCxnSpPr>
          <p:spPr bwMode="auto">
            <a:xfrm>
              <a:off x="6825672" y="2874818"/>
              <a:ext cx="0" cy="2730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7" name="Группа 16"/>
            <p:cNvGrpSpPr/>
            <p:nvPr/>
          </p:nvGrpSpPr>
          <p:grpSpPr>
            <a:xfrm>
              <a:off x="828289" y="216270"/>
              <a:ext cx="11160512" cy="5876989"/>
              <a:chOff x="828289" y="216270"/>
              <a:chExt cx="11160512" cy="5876989"/>
            </a:xfrm>
          </p:grpSpPr>
          <p:sp>
            <p:nvSpPr>
              <p:cNvPr id="15362" name="AutoShape 4"/>
              <p:cNvSpPr>
                <a:spLocks noChangeArrowheads="1"/>
              </p:cNvSpPr>
              <p:nvPr/>
            </p:nvSpPr>
            <p:spPr bwMode="auto">
              <a:xfrm>
                <a:off x="828289" y="2923309"/>
                <a:ext cx="3149600" cy="2830513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ru-RU" altLang="ru-RU" sz="1600" b="1" dirty="0">
                    <a:latin typeface="Times New Roman" pitchFamily="18" charset="0"/>
                  </a:rPr>
                  <a:t>-    развивает свои               деловые качества,</a:t>
                </a:r>
              </a:p>
              <a:p>
                <a:pPr>
                  <a:defRPr/>
                </a:pPr>
                <a:r>
                  <a:rPr lang="ru-RU" altLang="ru-RU" sz="1600" b="1" dirty="0">
                    <a:latin typeface="Times New Roman" pitchFamily="18" charset="0"/>
                  </a:rPr>
                  <a:t>-    повышает свой профессиональный уровень в процессе </a:t>
                </a:r>
                <a:r>
                  <a:rPr lang="ru-RU" altLang="ru-RU" sz="1600" b="1" dirty="0" err="1">
                    <a:latin typeface="Times New Roman" pitchFamily="18" charset="0"/>
                  </a:rPr>
                  <a:t>взаимообучения</a:t>
                </a:r>
                <a:endParaRPr lang="ru-RU" altLang="ru-RU" sz="1000" dirty="0">
                  <a:latin typeface="Times New Roman" pitchFamily="18" charset="0"/>
                </a:endParaRPr>
              </a:p>
              <a:p>
                <a:pPr>
                  <a:defRPr/>
                </a:pPr>
                <a:endParaRPr lang="ru-RU" altLang="ru-RU" dirty="0"/>
              </a:p>
            </p:txBody>
          </p:sp>
          <p:sp>
            <p:nvSpPr>
              <p:cNvPr id="14339" name="AutoShape 5"/>
              <p:cNvSpPr>
                <a:spLocks noChangeArrowheads="1"/>
              </p:cNvSpPr>
              <p:nvPr/>
            </p:nvSpPr>
            <p:spPr bwMode="auto">
              <a:xfrm>
                <a:off x="4416330" y="3186546"/>
                <a:ext cx="4159634" cy="2906713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ru-RU" altLang="ru-RU" sz="1600" b="1" dirty="0">
                    <a:latin typeface="Times New Roman" pitchFamily="18" charset="0"/>
                  </a:rPr>
                  <a:t>-     получает знания,</a:t>
                </a:r>
              </a:p>
              <a:p>
                <a:pPr marL="285750" indent="-285750">
                  <a:buFontTx/>
                  <a:buChar char="-"/>
                  <a:defRPr/>
                </a:pPr>
                <a:r>
                  <a:rPr lang="ru-RU" altLang="ru-RU" sz="1600" b="1" dirty="0">
                    <a:latin typeface="Times New Roman" pitchFamily="18" charset="0"/>
                  </a:rPr>
                  <a:t>развивает навыки и умения, полученные в ВУЗе, </a:t>
                </a:r>
              </a:p>
              <a:p>
                <a:pPr marL="285750" indent="-285750">
                  <a:buFontTx/>
                  <a:buChar char="-"/>
                  <a:defRPr/>
                </a:pPr>
                <a:r>
                  <a:rPr lang="ru-RU" altLang="ru-RU" sz="1600" b="1" dirty="0">
                    <a:latin typeface="Times New Roman" pitchFamily="18" charset="0"/>
                  </a:rPr>
                  <a:t>повышает свой профессиональный уровень и способности;</a:t>
                </a:r>
              </a:p>
              <a:p>
                <a:pPr marL="285750" indent="-285750">
                  <a:buFontTx/>
                  <a:buChar char="-"/>
                  <a:defRPr/>
                </a:pPr>
                <a:r>
                  <a:rPr lang="ru-RU" altLang="ru-RU" sz="1600" b="1" dirty="0">
                    <a:latin typeface="Times New Roman" pitchFamily="18" charset="0"/>
                  </a:rPr>
                  <a:t> развивает собственную профессиональную</a:t>
                </a:r>
                <a:r>
                  <a:rPr lang="ru-RU" altLang="ru-RU" sz="1600" b="1" dirty="0">
                    <a:latin typeface="Calibri" pitchFamily="34" charset="0"/>
                  </a:rPr>
                  <a:t> </a:t>
                </a:r>
                <a:r>
                  <a:rPr lang="ru-RU" altLang="ru-RU" sz="1600" b="1" dirty="0">
                    <a:latin typeface="Times New Roman" pitchFamily="18" charset="0"/>
                  </a:rPr>
                  <a:t>карьеру; </a:t>
                </a:r>
              </a:p>
              <a:p>
                <a:pPr marL="285750" indent="-285750">
                  <a:buFontTx/>
                  <a:buChar char="-"/>
                  <a:defRPr/>
                </a:pPr>
                <a:r>
                  <a:rPr lang="ru-RU" altLang="ru-RU" sz="1600" b="1" dirty="0">
                    <a:latin typeface="Times New Roman" pitchFamily="18" charset="0"/>
                  </a:rPr>
                  <a:t>учится выстраивать конструктивные отношения как с наставником так и со студентами и в коллективе в целом…</a:t>
                </a:r>
                <a:endParaRPr lang="ru-RU" altLang="ru-RU" sz="1600" dirty="0">
                  <a:latin typeface="Times New Roman" pitchFamily="18" charset="0"/>
                </a:endParaRPr>
              </a:p>
              <a:p>
                <a:pPr>
                  <a:defRPr/>
                </a:pPr>
                <a:endParaRPr lang="ru-RU" altLang="ru-RU" dirty="0"/>
              </a:p>
            </p:txBody>
          </p:sp>
          <p:sp>
            <p:nvSpPr>
              <p:cNvPr id="15364" name="AutoShape 6"/>
              <p:cNvSpPr>
                <a:spLocks noChangeArrowheads="1"/>
              </p:cNvSpPr>
              <p:nvPr/>
            </p:nvSpPr>
            <p:spPr bwMode="auto">
              <a:xfrm>
                <a:off x="8710085" y="2930236"/>
                <a:ext cx="3278716" cy="259080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lang="ru-RU" altLang="ru-RU" sz="1600" b="1" dirty="0">
                    <a:latin typeface="Times New Roman" pitchFamily="18" charset="0"/>
                  </a:rPr>
                  <a:t>повышает культурный и профессиональный уровень педагогических кадров;</a:t>
                </a: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lang="ru-RU" altLang="ru-RU" sz="1600" b="1" dirty="0">
                    <a:latin typeface="Times New Roman" pitchFamily="18" charset="0"/>
                  </a:rPr>
                  <a:t> улучшаются взаимоотношения между сотрудниками.</a:t>
                </a:r>
                <a:r>
                  <a:rPr lang="ru-RU" altLang="ru-RU" sz="1200" dirty="0">
                    <a:latin typeface="Times New Roman" pitchFamily="18" charset="0"/>
                  </a:rPr>
                  <a:t> </a:t>
                </a:r>
              </a:p>
              <a:p>
                <a:pPr>
                  <a:defRPr/>
                </a:pPr>
                <a:r>
                  <a:rPr lang="ru-RU" altLang="ru-RU" sz="1100" dirty="0">
                    <a:latin typeface="Calibri" pitchFamily="34" charset="0"/>
                  </a:rPr>
                  <a:t>	</a:t>
                </a:r>
                <a:endParaRPr lang="ru-RU" altLang="ru-RU" sz="1000" dirty="0">
                  <a:latin typeface="Times New Roman" pitchFamily="18" charset="0"/>
                </a:endParaRPr>
              </a:p>
              <a:p>
                <a:pPr>
                  <a:defRPr/>
                </a:pPr>
                <a:endParaRPr lang="ru-RU" altLang="ru-RU" dirty="0"/>
              </a:p>
            </p:txBody>
          </p:sp>
          <p:sp>
            <p:nvSpPr>
              <p:cNvPr id="15365" name="AutoShape 7"/>
              <p:cNvSpPr>
                <a:spLocks noChangeArrowheads="1"/>
              </p:cNvSpPr>
              <p:nvPr/>
            </p:nvSpPr>
            <p:spPr bwMode="auto">
              <a:xfrm>
                <a:off x="1376505" y="1862570"/>
                <a:ext cx="2601384" cy="51435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altLang="ru-RU" b="1" dirty="0">
                    <a:latin typeface="Times New Roman" pitchFamily="18" charset="0"/>
                  </a:rPr>
                  <a:t>Наставник</a:t>
                </a:r>
                <a:r>
                  <a:rPr lang="ru-RU" altLang="ru-RU" b="1" dirty="0">
                    <a:latin typeface="Calibri" pitchFamily="34" charset="0"/>
                  </a:rPr>
                  <a:t>	</a:t>
                </a:r>
                <a:endParaRPr lang="ru-RU" altLang="ru-RU" b="1" dirty="0">
                  <a:latin typeface="Times New Roman" pitchFamily="18" charset="0"/>
                </a:endParaRPr>
              </a:p>
              <a:p>
                <a:pPr>
                  <a:defRPr/>
                </a:pPr>
                <a:endParaRPr lang="ru-RU" altLang="ru-RU" dirty="0"/>
              </a:p>
            </p:txBody>
          </p:sp>
          <p:sp>
            <p:nvSpPr>
              <p:cNvPr id="15366" name="AutoShape 8"/>
              <p:cNvSpPr>
                <a:spLocks noChangeArrowheads="1"/>
              </p:cNvSpPr>
              <p:nvPr/>
            </p:nvSpPr>
            <p:spPr bwMode="auto">
              <a:xfrm>
                <a:off x="5518727" y="2119745"/>
                <a:ext cx="2641600" cy="68580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altLang="ru-RU" b="1" dirty="0">
                    <a:latin typeface="Times New Roman" pitchFamily="18" charset="0"/>
                  </a:rPr>
                  <a:t>Молодой специалист</a:t>
                </a:r>
                <a:r>
                  <a:rPr lang="ru-RU" altLang="ru-RU" sz="1200" dirty="0">
                    <a:latin typeface="Calibri" pitchFamily="34" charset="0"/>
                  </a:rPr>
                  <a:t>	</a:t>
                </a:r>
                <a:endParaRPr lang="ru-RU" altLang="ru-RU" sz="1000" dirty="0">
                  <a:latin typeface="Times New Roman" pitchFamily="18" charset="0"/>
                </a:endParaRPr>
              </a:p>
              <a:p>
                <a:pPr>
                  <a:defRPr/>
                </a:pPr>
                <a:endParaRPr lang="ru-RU" altLang="ru-RU" dirty="0"/>
              </a:p>
            </p:txBody>
          </p:sp>
          <p:sp>
            <p:nvSpPr>
              <p:cNvPr id="15367" name="AutoShape 9"/>
              <p:cNvSpPr>
                <a:spLocks noChangeArrowheads="1"/>
              </p:cNvSpPr>
              <p:nvPr/>
            </p:nvSpPr>
            <p:spPr bwMode="auto">
              <a:xfrm>
                <a:off x="8640619" y="1796473"/>
                <a:ext cx="2844800" cy="444500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altLang="ru-RU" b="1">
                    <a:latin typeface="Times New Roman" pitchFamily="18" charset="0"/>
                  </a:rPr>
                  <a:t>Администрация</a:t>
                </a:r>
                <a:r>
                  <a:rPr lang="ru-RU" altLang="ru-RU" sz="1200">
                    <a:latin typeface="Calibri" pitchFamily="34" charset="0"/>
                  </a:rPr>
                  <a:t>	</a:t>
                </a:r>
                <a:endParaRPr lang="ru-RU" altLang="ru-RU" sz="1000">
                  <a:latin typeface="Times New Roman" pitchFamily="18" charset="0"/>
                </a:endParaRPr>
              </a:p>
              <a:p>
                <a:pPr>
                  <a:defRPr/>
                </a:pPr>
                <a:endParaRPr lang="ru-RU" altLang="ru-RU"/>
              </a:p>
            </p:txBody>
          </p:sp>
          <p:grpSp>
            <p:nvGrpSpPr>
              <p:cNvPr id="16" name="Группа 15"/>
              <p:cNvGrpSpPr/>
              <p:nvPr/>
            </p:nvGrpSpPr>
            <p:grpSpPr>
              <a:xfrm>
                <a:off x="3976256" y="216270"/>
                <a:ext cx="5231244" cy="1903475"/>
                <a:chOff x="3976256" y="216270"/>
                <a:chExt cx="5231244" cy="1903475"/>
              </a:xfrm>
            </p:grpSpPr>
            <p:sp>
              <p:nvSpPr>
                <p:cNvPr id="15368" name="AutoShape 10"/>
                <p:cNvSpPr>
                  <a:spLocks noChangeArrowheads="1"/>
                </p:cNvSpPr>
                <p:nvPr/>
              </p:nvSpPr>
              <p:spPr bwMode="auto">
                <a:xfrm>
                  <a:off x="5173711" y="216270"/>
                  <a:ext cx="2857500" cy="96520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3BC"/>
                    </a:gs>
                  </a:gsLst>
                  <a:lin ang="5400000" scaled="1"/>
                </a:gradFill>
                <a:ln w="12700">
                  <a:solidFill>
                    <a:srgbClr val="C2D69B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ru-RU" altLang="ru-RU" sz="3200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  <a:latin typeface="Arial Narrow" panose="020B0606020202030204" pitchFamily="34" charset="0"/>
                    </a:rPr>
                    <a:t>Наставничество	</a:t>
                  </a:r>
                </a:p>
                <a:p>
                  <a:pPr>
                    <a:defRPr/>
                  </a:pPr>
                  <a:endParaRPr lang="ru-RU" altLang="ru-RU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15369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6825672" y="1154545"/>
                  <a:ext cx="0" cy="9652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70" name="AutoShape 12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76256" y="868506"/>
                  <a:ext cx="1068916" cy="89535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71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8159751" y="928254"/>
                  <a:ext cx="1047749" cy="7620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cxnSp>
            <p:nvCxnSpPr>
              <p:cNvPr id="15372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2105891" y="2381538"/>
                <a:ext cx="488951" cy="4254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5374" name="AutoShape 16"/>
              <p:cNvCxnSpPr>
                <a:cxnSpLocks noChangeShapeType="1"/>
              </p:cNvCxnSpPr>
              <p:nvPr/>
            </p:nvCxnSpPr>
            <p:spPr bwMode="auto">
              <a:xfrm rot="16200000" flipH="1">
                <a:off x="9745518" y="2582718"/>
                <a:ext cx="658091" cy="230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1168</TotalTime>
  <Words>670</Words>
  <Application>Microsoft Office PowerPoint</Application>
  <PresentationFormat>Широкоэкранный</PresentationFormat>
  <Paragraphs>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-apple-system</vt:lpstr>
      <vt:lpstr>Arial</vt:lpstr>
      <vt:lpstr>Arial Narrow</vt:lpstr>
      <vt:lpstr>Calibri</vt:lpstr>
      <vt:lpstr>Sylfaen</vt:lpstr>
      <vt:lpstr>Times New Roman</vt:lpstr>
      <vt:lpstr>Trebuchet MS</vt:lpstr>
      <vt:lpstr>Wingdings</vt:lpstr>
      <vt:lpstr>Wingdings 3</vt:lpstr>
      <vt:lpstr>Аспект</vt:lpstr>
      <vt:lpstr>        ГБПОУ РК «БТТ»     НАСТАВНИЧЕСТВО В ОБРАЗОВАНИИ  В РАМКАХ ПЕДАГОГ-ПЕДАГОГ  </vt:lpstr>
      <vt:lpstr>Презентация PowerPoint</vt:lpstr>
      <vt:lpstr>Задачи наставничества в рамках педагог - педагог</vt:lpstr>
      <vt:lpstr>Наставничество - возрождение старой практики</vt:lpstr>
      <vt:lpstr>Суть наставничества </vt:lpstr>
      <vt:lpstr>Каким должен быть наставник?</vt:lpstr>
      <vt:lpstr>Какие проблемы решит наставничество в общеобразовательной организации ?</vt:lpstr>
      <vt:lpstr>Какие проблемы решит наставничество в образовательной организации ?</vt:lpstr>
      <vt:lpstr>Презентация PowerPoint</vt:lpstr>
      <vt:lpstr>Этапы наставничества</vt:lpstr>
      <vt:lpstr>Этапы наставничества</vt:lpstr>
      <vt:lpstr>Этапы наставничества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методы и средства повышения эффективности и качества обучения в современных условиях</dc:title>
  <dc:creator>Яна</dc:creator>
  <cp:lastModifiedBy>Ланговая ЯА</cp:lastModifiedBy>
  <cp:revision>74</cp:revision>
  <cp:lastPrinted>2016-10-18T02:47:47Z</cp:lastPrinted>
  <dcterms:created xsi:type="dcterms:W3CDTF">2016-10-16T06:14:20Z</dcterms:created>
  <dcterms:modified xsi:type="dcterms:W3CDTF">2023-11-20T19:22:35Z</dcterms:modified>
</cp:coreProperties>
</file>